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3" r:id="rId5"/>
    <p:sldId id="264" r:id="rId6"/>
    <p:sldId id="261" r:id="rId7"/>
    <p:sldId id="265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1DF979-2FC3-48B9-A105-B074CF2F1E27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29D560-AFE3-401E-81DC-E008FFC43E0C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2.xml"/><Relationship Id="rId7" Type="http://schemas.openxmlformats.org/officeDocument/2006/relationships/image" Target="../media/image2.jpeg"/><Relationship Id="rId2" Type="http://schemas.openxmlformats.org/officeDocument/2006/relationships/hyperlink" Target="legislacion%20laboral.od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BIBLIOGRAFIA%20INFORMATICA.docx" TargetMode="External"/><Relationship Id="rId5" Type="http://schemas.openxmlformats.org/officeDocument/2006/relationships/slide" Target="slide6.xml"/><Relationship Id="rId10" Type="http://schemas.openxmlformats.org/officeDocument/2006/relationships/slide" Target="slide5.xml"/><Relationship Id="rId4" Type="http://schemas.openxmlformats.org/officeDocument/2006/relationships/hyperlink" Target="NOMINA_PAGO_DE_SUELDOS_LW%20(1)%20(1)%20vero.xls" TargetMode="External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NOMINA_PAGO_DE_SUELDOS_LW%20(1)%20(1)%20vero.xl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NOMINA_PAGO_DE_SUELDOS_LW%20(1)%20(1)%20vero.xl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53187" y="245723"/>
            <a:ext cx="333777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NOMINA</a:t>
            </a:r>
            <a:endParaRPr lang="es-ES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3 Rectángulo redondeado">
            <a:hlinkClick r:id="rId2" action="ppaction://hlinkfile"/>
          </p:cNvPr>
          <p:cNvSpPr/>
          <p:nvPr/>
        </p:nvSpPr>
        <p:spPr>
          <a:xfrm>
            <a:off x="611560" y="2273021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+mj-lt"/>
                <a:ea typeface="Batang" pitchFamily="18" charset="-127"/>
              </a:rPr>
              <a:t>LEGISLACION LABORAL</a:t>
            </a:r>
            <a:endParaRPr lang="es-CO" sz="2000" dirty="0">
              <a:latin typeface="+mj-lt"/>
              <a:ea typeface="Batang" pitchFamily="18" charset="-127"/>
            </a:endParaRPr>
          </a:p>
        </p:txBody>
      </p:sp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2627784" y="1261386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+mj-lt"/>
                <a:ea typeface="Batang" pitchFamily="18" charset="-127"/>
              </a:rPr>
              <a:t>QUE ES</a:t>
            </a:r>
            <a:endParaRPr lang="es-CO" sz="2000" dirty="0">
              <a:latin typeface="+mj-lt"/>
              <a:ea typeface="Batang" pitchFamily="18" charset="-127"/>
            </a:endParaRPr>
          </a:p>
        </p:txBody>
      </p:sp>
      <p:sp>
        <p:nvSpPr>
          <p:cNvPr id="8" name="7 Rectángulo redondeado">
            <a:hlinkClick r:id="rId4" action="ppaction://hlinkfile"/>
          </p:cNvPr>
          <p:cNvSpPr/>
          <p:nvPr/>
        </p:nvSpPr>
        <p:spPr>
          <a:xfrm>
            <a:off x="5148064" y="2273021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+mj-lt"/>
                <a:ea typeface="Batang" pitchFamily="18" charset="-127"/>
              </a:rPr>
              <a:t>NOMINA EMPLEADOS</a:t>
            </a:r>
            <a:endParaRPr lang="es-CO" sz="2000" dirty="0">
              <a:latin typeface="+mj-lt"/>
              <a:ea typeface="Batang" pitchFamily="18" charset="-127"/>
            </a:endParaRPr>
          </a:p>
        </p:txBody>
      </p:sp>
      <p:sp>
        <p:nvSpPr>
          <p:cNvPr id="9" name="8 Rectángulo redondeado">
            <a:hlinkClick r:id="rId5" action="ppaction://hlinksldjump"/>
          </p:cNvPr>
          <p:cNvSpPr/>
          <p:nvPr/>
        </p:nvSpPr>
        <p:spPr>
          <a:xfrm>
            <a:off x="2787382" y="5710702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+mj-lt"/>
                <a:ea typeface="Batang" pitchFamily="18" charset="-127"/>
              </a:rPr>
              <a:t>VIDEO</a:t>
            </a:r>
            <a:endParaRPr lang="es-CO" sz="2000" dirty="0">
              <a:latin typeface="+mj-lt"/>
              <a:ea typeface="Batang" pitchFamily="18" charset="-127"/>
            </a:endParaRPr>
          </a:p>
        </p:txBody>
      </p:sp>
      <p:sp>
        <p:nvSpPr>
          <p:cNvPr id="10" name="9 Rectángulo redondeado">
            <a:hlinkClick r:id="rId6" action="ppaction://hlinkfile"/>
          </p:cNvPr>
          <p:cNvSpPr/>
          <p:nvPr/>
        </p:nvSpPr>
        <p:spPr>
          <a:xfrm>
            <a:off x="2787382" y="4797152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 smtClean="0">
                <a:latin typeface="+mj-lt"/>
                <a:ea typeface="Batang" pitchFamily="18" charset="-127"/>
              </a:rPr>
              <a:t>BIBILIOGRAFIA</a:t>
            </a:r>
            <a:endParaRPr lang="es-CO" sz="2000" dirty="0">
              <a:latin typeface="+mj-lt"/>
              <a:ea typeface="Batang" pitchFamily="18" charset="-127"/>
            </a:endParaRPr>
          </a:p>
        </p:txBody>
      </p:sp>
      <p:pic>
        <p:nvPicPr>
          <p:cNvPr id="1026" name="Picture 2" descr="Apoy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726" y="247715"/>
            <a:ext cx="3080762" cy="194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Rectángulo redondeado">
            <a:hlinkClick r:id="rId8" action="ppaction://hlinksldjump"/>
          </p:cNvPr>
          <p:cNvSpPr/>
          <p:nvPr/>
        </p:nvSpPr>
        <p:spPr>
          <a:xfrm>
            <a:off x="2687576" y="3089117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+mj-lt"/>
                <a:ea typeface="Batang" pitchFamily="18" charset="-127"/>
              </a:rPr>
              <a:t>APORTES DEL EMPLEADO</a:t>
            </a:r>
            <a:endParaRPr lang="es-CO" dirty="0">
              <a:latin typeface="+mj-lt"/>
              <a:ea typeface="Batang" pitchFamily="18" charset="-127"/>
            </a:endParaRPr>
          </a:p>
        </p:txBody>
      </p:sp>
      <p:sp>
        <p:nvSpPr>
          <p:cNvPr id="12" name="11 Rectángulo redondeado">
            <a:hlinkClick r:id="rId9" action="ppaction://hlinksldjump"/>
          </p:cNvPr>
          <p:cNvSpPr/>
          <p:nvPr/>
        </p:nvSpPr>
        <p:spPr>
          <a:xfrm>
            <a:off x="467544" y="3933056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+mj-lt"/>
                <a:ea typeface="Batang" pitchFamily="18" charset="-127"/>
              </a:rPr>
              <a:t>APORTES DEL EMPLEADOR</a:t>
            </a:r>
            <a:endParaRPr lang="es-CO" dirty="0">
              <a:latin typeface="+mj-lt"/>
              <a:ea typeface="Batang" pitchFamily="18" charset="-127"/>
            </a:endParaRPr>
          </a:p>
        </p:txBody>
      </p:sp>
      <p:sp>
        <p:nvSpPr>
          <p:cNvPr id="13" name="12 Rectángulo redondeado">
            <a:hlinkClick r:id="rId10" action="ppaction://hlinksldjump"/>
          </p:cNvPr>
          <p:cNvSpPr/>
          <p:nvPr/>
        </p:nvSpPr>
        <p:spPr>
          <a:xfrm>
            <a:off x="5148064" y="3898376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+mj-lt"/>
                <a:ea typeface="Batang" pitchFamily="18" charset="-127"/>
              </a:rPr>
              <a:t>RECARGOS HORAS EXTRAS</a:t>
            </a:r>
            <a:endParaRPr lang="es-CO" dirty="0">
              <a:latin typeface="+mj-lt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76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160206" y="332656"/>
            <a:ext cx="27671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QUE ES </a:t>
            </a:r>
            <a:endParaRPr lang="es-E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1628800"/>
            <a:ext cx="50405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En una empresa, la nómina es la suma de todos los registros financieros de los sueldos de un empleado, los salarios, las bonificaciones y deducciones. En la contabilidad, la nómina se refiere a la cantidad pagada a los empleados por los servicios que prestó durante un cierto período de tiempo</a:t>
            </a:r>
            <a:r>
              <a:rPr lang="es-CO" sz="2400" dirty="0" smtClean="0"/>
              <a:t>.</a:t>
            </a:r>
            <a:endParaRPr lang="es-CO" sz="2400" dirty="0"/>
          </a:p>
        </p:txBody>
      </p:sp>
      <p:sp>
        <p:nvSpPr>
          <p:cNvPr id="4" name="3 Flecha izquierda">
            <a:hlinkClick r:id="rId2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  <p:pic>
        <p:nvPicPr>
          <p:cNvPr id="2050" name="Picture 2" descr="http://sintesisgroup.net/sg/wp-content/uploads/2012/08/nom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484784"/>
            <a:ext cx="3168352" cy="392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66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7188" y="528023"/>
            <a:ext cx="81369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APORTES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EMPLEADO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7 Rectángulo redondeado">
            <a:hlinkClick r:id="rId2" action="ppaction://hlinkfile"/>
          </p:cNvPr>
          <p:cNvSpPr/>
          <p:nvPr/>
        </p:nvSpPr>
        <p:spPr>
          <a:xfrm>
            <a:off x="3328690" y="5895274"/>
            <a:ext cx="21939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EJEMPLO</a:t>
            </a:r>
            <a:endParaRPr lang="es-CO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397605"/>
              </p:ext>
            </p:extLst>
          </p:nvPr>
        </p:nvGraphicFramePr>
        <p:xfrm>
          <a:off x="683568" y="1579569"/>
          <a:ext cx="7488832" cy="4009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637"/>
                <a:gridCol w="1257787"/>
                <a:gridCol w="3672408"/>
              </a:tblGrid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APORTE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PENSION Y SALUD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Salud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4%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Pension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4%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Fondo de solidaridad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Mas de 4 SSMV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PARAFISCALES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ARP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Deacuerdo a la empresa y el riesgo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ICBF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Sena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Caja de compensacion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APROPIACIONES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Cesantias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Intereses a las cesantias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Prima de servicio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Vacaciones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SINDICATO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Si lo hay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86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COOPERATIVA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Si lo hay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9 Flecha izquierda">
            <a:hlinkClick r:id="rId3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2054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863763" y="437714"/>
            <a:ext cx="56012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APORTES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EMPLEADOR</a:t>
            </a:r>
            <a:endParaRPr lang="es-E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962020"/>
              </p:ext>
            </p:extLst>
          </p:nvPr>
        </p:nvGraphicFramePr>
        <p:xfrm>
          <a:off x="755576" y="1340768"/>
          <a:ext cx="7488832" cy="3724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637"/>
                <a:gridCol w="1257787"/>
                <a:gridCol w="3672408"/>
              </a:tblGrid>
              <a:tr h="321181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APORTE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PENSION Y SALUD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Salud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8,5%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Pension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12%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Fondo de solidaridad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PARAFISCALES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ARP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0,522</a:t>
                      </a:r>
                      <a:r>
                        <a:rPr lang="es-CO" sz="1100" u="none" strike="noStrike" dirty="0">
                          <a:effectLst/>
                        </a:rPr>
                        <a:t>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Deacuerdo a la empresa y el riesgo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ICBF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Sena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Caja de compensacion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4%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APROPIACIONES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Cesantias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8,33%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Intereses a las cesantias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Prima de servicio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8,33%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11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Vacaciones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</a:rPr>
                        <a:t>4,17%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4 Flecha izquierda">
            <a:hlinkClick r:id="rId2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9067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31640" y="404664"/>
            <a:ext cx="679224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RECARGOS HORAS EXTRAS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1360736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La </a:t>
            </a:r>
            <a:r>
              <a:rPr lang="es-CO" dirty="0" smtClean="0"/>
              <a:t>jornada laboral</a:t>
            </a:r>
            <a:r>
              <a:rPr lang="es-CO" dirty="0"/>
              <a:t> es de 8 horas diarias o menos si así lo han pactado las </a:t>
            </a:r>
            <a:r>
              <a:rPr lang="es-CO" dirty="0" smtClean="0"/>
              <a:t>partes, </a:t>
            </a:r>
            <a:r>
              <a:rPr lang="es-CO" dirty="0"/>
              <a:t>y por regla general las  8 horas se deben trabajar durante el día, así que si se trabaja más de las 8 horas al día, o se trabaja de noche o un festivo o domingo, se debe pagar un recargo por ello.</a:t>
            </a:r>
            <a:endParaRPr lang="es-CO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799817"/>
              </p:ext>
            </p:extLst>
          </p:nvPr>
        </p:nvGraphicFramePr>
        <p:xfrm>
          <a:off x="1862253" y="3573016"/>
          <a:ext cx="6249303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779"/>
                <a:gridCol w="893822"/>
                <a:gridCol w="1087483"/>
                <a:gridCol w="2536219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HORAS EXTRAS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RECARGO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HORA DIURNA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JORNADA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Hora extra diurna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1,25%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Se labora entre las 6 am y 10 pm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Hora extra nocturna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75%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1,75%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Se labora entre las 10pm am y 06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527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extra festivo diurno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2,25%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extra festivo nocturno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150%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2,75%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4 Rectángulo redondeado">
            <a:hlinkClick r:id="rId2" action="ppaction://hlinkfile"/>
          </p:cNvPr>
          <p:cNvSpPr/>
          <p:nvPr/>
        </p:nvSpPr>
        <p:spPr>
          <a:xfrm>
            <a:off x="3347864" y="5481228"/>
            <a:ext cx="21939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EJEMPLO</a:t>
            </a:r>
            <a:endParaRPr lang="es-CO" dirty="0"/>
          </a:p>
        </p:txBody>
      </p:sp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666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36112" y="548680"/>
            <a:ext cx="2271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VIDEO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2 Flecha izquierda">
            <a:hlinkClick r:id="rId4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r:id="rId2" imgW="7201080" imgH="3529080"/>
        </mc:Choice>
        <mc:Fallback>
          <p:control r:id="rId2" imgW="7201080" imgH="3529080">
            <p:pic>
              <p:nvPicPr>
                <p:cNvPr id="0" name="ShockwaveFlash1"/>
                <p:cNvPicPr>
                  <a:picLocks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916113"/>
                  <a:ext cx="7200900" cy="35290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98494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73536" y="561454"/>
            <a:ext cx="47484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BIBLIOGRAFIA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3 Flecha izquierda">
            <a:hlinkClick r:id="rId2" action="ppaction://hlinksldjump"/>
          </p:cNvPr>
          <p:cNvSpPr/>
          <p:nvPr/>
        </p:nvSpPr>
        <p:spPr>
          <a:xfrm>
            <a:off x="6444208" y="5697252"/>
            <a:ext cx="2088232" cy="8280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60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257</TotalTime>
  <Words>270</Words>
  <Application>Microsoft Office PowerPoint</Application>
  <PresentationFormat>Presentación en pantalla (4:3)</PresentationFormat>
  <Paragraphs>140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19</cp:revision>
  <dcterms:created xsi:type="dcterms:W3CDTF">2014-05-30T00:35:43Z</dcterms:created>
  <dcterms:modified xsi:type="dcterms:W3CDTF">2014-06-12T03:40:35Z</dcterms:modified>
</cp:coreProperties>
</file>